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8" r:id="rId5"/>
    <p:sldId id="266" r:id="rId6"/>
    <p:sldId id="267" r:id="rId7"/>
    <p:sldId id="259" r:id="rId8"/>
  </p:sldIdLst>
  <p:sldSz cx="9144000" cy="6858000" type="screen4x3"/>
  <p:notesSz cx="6805613" cy="99441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86025" autoAdjust="0"/>
  </p:normalViewPr>
  <p:slideViewPr>
    <p:cSldViewPr snapToGrid="0" snapToObjects="1">
      <p:cViewPr>
        <p:scale>
          <a:sx n="70" d="100"/>
          <a:sy n="70" d="100"/>
        </p:scale>
        <p:origin x="-786" y="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>
        <p:scale>
          <a:sx n="91" d="100"/>
          <a:sy n="91" d="100"/>
        </p:scale>
        <p:origin x="-2106" y="11622"/>
      </p:cViewPr>
      <p:guideLst>
        <p:guide orient="horz" pos="3132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7A4C9E-2CB0-47E5-924D-13E71157B8E0}" type="datetimeFigureOut">
              <a:rPr lang="fr-FR" smtClean="0"/>
              <a:t>17/10/2016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C6827A-4971-4F3C-8D5D-85F3DF42D915}" type="slidenum">
              <a:rPr lang="fr-FR" smtClean="0"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0188181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E1D1D3-CD56-4115-9E07-EFF31473997F}" type="datetimeFigureOut">
              <a:rPr lang="en-GB" smtClean="0"/>
              <a:pPr/>
              <a:t>17/10/2016</a:t>
            </a:fld>
            <a:endParaRPr lang="en-GB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4939" y="9445169"/>
            <a:ext cx="2949099" cy="49720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0610AA-3E38-4989-BE02-C4D150909C8E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7881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422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83F396-4B89-9846-8174-D9CDC806680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514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" y="535"/>
            <a:ext cx="9142568" cy="685692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411015"/>
            <a:ext cx="7772400" cy="988611"/>
          </a:xfrm>
        </p:spPr>
        <p:txBody>
          <a:bodyPr>
            <a:normAutofit/>
          </a:bodyPr>
          <a:lstStyle>
            <a:lvl1pPr algn="ctr">
              <a:defRPr sz="4000">
                <a:solidFill>
                  <a:schemeClr val="bg1"/>
                </a:solidFill>
                <a:latin typeface="Arial Black"/>
                <a:cs typeface="Arial Black"/>
              </a:defRPr>
            </a:lvl1pPr>
          </a:lstStyle>
          <a:p>
            <a:r>
              <a:rPr lang="nl-BE" dirty="0" smtClean="0"/>
              <a:t>Cliquez et modifiez le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508900"/>
            <a:ext cx="6400800" cy="1057271"/>
          </a:xfrm>
        </p:spPr>
        <p:txBody>
          <a:bodyPr>
            <a:normAutofit/>
          </a:bodyPr>
          <a:lstStyle>
            <a:lvl1pPr marL="0" indent="0" algn="ctr">
              <a:buNone/>
              <a:defRPr sz="2800" b="1" i="0">
                <a:solidFill>
                  <a:schemeClr val="bg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BE" dirty="0" smtClean="0"/>
              <a:t>Cliquez pour modifier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409442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3469537" y="6409442"/>
            <a:ext cx="2133600" cy="36512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C99874FB-E45E-4849-8F37-FF61A2779F65}" type="slidenum">
              <a:rPr lang="fr-FR" smtClean="0"/>
              <a:pPr/>
              <a:t>‹#›</a:t>
            </a:fld>
            <a:endParaRPr lang="fr-FR" dirty="0" smtClean="0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45872" y="6173787"/>
            <a:ext cx="1772653" cy="471311"/>
          </a:xfrm>
          <a:prstGeom prst="rect">
            <a:avLst/>
          </a:prstGeom>
        </p:spPr>
      </p:pic>
      <p:pic>
        <p:nvPicPr>
          <p:cNvPr id="5" name="Image 4" descr="EMEMEA_color_SMALL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2332" y="426441"/>
            <a:ext cx="3070916" cy="1184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1858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5761038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67636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874FB-E45E-4849-8F37-FF61A2779F65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36117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5761038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67636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874FB-E45E-4849-8F37-FF61A2779F65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615230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25" y="329191"/>
            <a:ext cx="8229588" cy="813503"/>
          </a:xfrm>
        </p:spPr>
        <p:txBody>
          <a:bodyPr anchor="b" anchorCtr="0"/>
          <a:lstStyle>
            <a:lvl1pPr>
              <a:lnSpc>
                <a:spcPts val="3000"/>
              </a:lnSpc>
              <a:defRPr sz="2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9C4E4A-24B1-A040-9638-6A18D713F4C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292720" y="6538169"/>
            <a:ext cx="4295648" cy="10772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55457"/>
                </a:solidFill>
              </a:defRPr>
            </a:lvl1pPr>
          </a:lstStyle>
          <a:p>
            <a:r>
              <a:rPr lang="en-US" dirty="0" smtClean="0"/>
              <a:t>Department  /  Confidential – For Internal Use Only  /  Enter date in Footer dialogue box  / 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58798" y="1646505"/>
            <a:ext cx="8226425" cy="43708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881845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378958" cy="714056"/>
          </a:xfrm>
        </p:spPr>
        <p:txBody>
          <a:bodyPr>
            <a:normAutofit/>
          </a:bodyPr>
          <a:lstStyle>
            <a:lvl1pPr algn="l">
              <a:defRPr sz="3600" b="1" i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nl-BE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77925"/>
            <a:ext cx="8229600" cy="4361855"/>
          </a:xfrm>
        </p:spPr>
        <p:txBody>
          <a:bodyPr/>
          <a:lstStyle>
            <a:lvl1pPr>
              <a:defRPr>
                <a:solidFill>
                  <a:srgbClr val="595959"/>
                </a:solidFill>
                <a:latin typeface="Arial"/>
                <a:cs typeface="Arial"/>
              </a:defRPr>
            </a:lvl1pPr>
            <a:lvl2pPr>
              <a:defRPr>
                <a:solidFill>
                  <a:srgbClr val="595959"/>
                </a:solidFill>
                <a:latin typeface="Arial"/>
                <a:cs typeface="Arial"/>
              </a:defRPr>
            </a:lvl2pPr>
            <a:lvl3pPr>
              <a:defRPr>
                <a:solidFill>
                  <a:srgbClr val="595959"/>
                </a:solidFill>
                <a:latin typeface="Arial"/>
                <a:cs typeface="Arial"/>
              </a:defRPr>
            </a:lvl3pPr>
            <a:lvl4pPr>
              <a:defRPr>
                <a:solidFill>
                  <a:srgbClr val="595959"/>
                </a:solidFill>
                <a:latin typeface="Arial"/>
                <a:cs typeface="Arial"/>
              </a:defRPr>
            </a:lvl4pPr>
            <a:lvl5pPr>
              <a:defRPr>
                <a:solidFill>
                  <a:srgbClr val="595959"/>
                </a:solidFill>
                <a:latin typeface="Arial"/>
                <a:cs typeface="Arial"/>
              </a:defRPr>
            </a:lvl5pPr>
          </a:lstStyle>
          <a:p>
            <a:pPr lvl="0"/>
            <a:r>
              <a:rPr lang="nl-BE" dirty="0" smtClean="0"/>
              <a:t>Cliquez pour modifier les styles du texte du masque</a:t>
            </a:r>
          </a:p>
          <a:p>
            <a:pPr lvl="1"/>
            <a:r>
              <a:rPr lang="nl-BE" dirty="0" smtClean="0"/>
              <a:t>Deuxième niveau</a:t>
            </a:r>
          </a:p>
          <a:p>
            <a:pPr lvl="2"/>
            <a:r>
              <a:rPr lang="nl-BE" dirty="0" smtClean="0"/>
              <a:t>Troisième niveau</a:t>
            </a:r>
          </a:p>
          <a:p>
            <a:pPr lvl="3"/>
            <a:r>
              <a:rPr lang="nl-BE" dirty="0" smtClean="0"/>
              <a:t>Quatrième niveau</a:t>
            </a:r>
          </a:p>
          <a:p>
            <a:pPr lvl="4"/>
            <a:r>
              <a:rPr lang="nl-BE" dirty="0" smtClean="0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874FB-E45E-4849-8F37-FF61A2779F65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58600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5761038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67636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874FB-E45E-4849-8F37-FF61A2779F65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70105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5761038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67636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874FB-E45E-4849-8F37-FF61A2779F65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18423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57200" y="5761038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124200" y="6367636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874FB-E45E-4849-8F37-FF61A2779F65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16044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5761038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367636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874FB-E45E-4849-8F37-FF61A2779F65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42063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57200" y="5761038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124200" y="6367636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874FB-E45E-4849-8F37-FF61A2779F65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180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  <a:p>
            <a:pPr lvl="1"/>
            <a:r>
              <a:rPr lang="nl-BE" smtClean="0"/>
              <a:t>Deuxième niveau</a:t>
            </a:r>
          </a:p>
          <a:p>
            <a:pPr lvl="2"/>
            <a:r>
              <a:rPr lang="nl-BE" smtClean="0"/>
              <a:t>Troisième niveau</a:t>
            </a:r>
          </a:p>
          <a:p>
            <a:pPr lvl="3"/>
            <a:r>
              <a:rPr lang="nl-BE" smtClean="0"/>
              <a:t>Quatrième niveau</a:t>
            </a:r>
          </a:p>
          <a:p>
            <a:pPr lvl="4"/>
            <a:r>
              <a:rPr lang="nl-BE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5761038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67636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874FB-E45E-4849-8F37-FF61A2779F65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76038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BE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BE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5761038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67636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874FB-E45E-4849-8F37-FF61A2779F65}" type="slidenum">
              <a:rPr lang="fr-FR" smtClean="0"/>
              <a:pPr/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71038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" y="-9728"/>
            <a:ext cx="9142571" cy="6858000"/>
          </a:xfrm>
          <a:prstGeom prst="rect">
            <a:avLst/>
          </a:prstGeom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39247" cy="7396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BE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199" y="1290141"/>
            <a:ext cx="8229600" cy="40331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BE" dirty="0" smtClean="0"/>
              <a:t>Cliquez pour modifier les styles du texte du masque</a:t>
            </a:r>
          </a:p>
          <a:p>
            <a:pPr lvl="1"/>
            <a:r>
              <a:rPr lang="nl-BE" dirty="0" smtClean="0"/>
              <a:t>Deuxième niveau</a:t>
            </a:r>
          </a:p>
          <a:p>
            <a:pPr lvl="2"/>
            <a:r>
              <a:rPr lang="nl-BE" dirty="0" smtClean="0"/>
              <a:t>Troisième niveau</a:t>
            </a:r>
          </a:p>
          <a:p>
            <a:pPr lvl="3"/>
            <a:r>
              <a:rPr lang="nl-BE" dirty="0" smtClean="0"/>
              <a:t>Quatrième niveau</a:t>
            </a:r>
          </a:p>
          <a:p>
            <a:pPr lvl="4"/>
            <a:r>
              <a:rPr lang="nl-BE" dirty="0" smtClean="0"/>
              <a:t>Cinquième niveau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518169" y="637580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C99874FB-E45E-4849-8F37-FF61A2779F65}" type="slidenum">
              <a:rPr lang="fr-FR" smtClean="0"/>
              <a:pPr/>
              <a:t>‹#›</a:t>
            </a:fld>
            <a:endParaRPr lang="fr-FR" dirty="0"/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0632" y="6356350"/>
            <a:ext cx="1311442" cy="348684"/>
          </a:xfrm>
          <a:prstGeom prst="rect">
            <a:avLst/>
          </a:prstGeom>
        </p:spPr>
      </p:pic>
      <p:pic>
        <p:nvPicPr>
          <p:cNvPr id="7" name="Image 6" descr="EMEMEA_white_SMALLpng.pn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8849" y="6209461"/>
            <a:ext cx="1284375" cy="495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9412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400" kern="1200" baseline="0">
          <a:solidFill>
            <a:schemeClr val="tx1">
              <a:lumMod val="65000"/>
              <a:lumOff val="35000"/>
            </a:schemeClr>
          </a:solidFill>
          <a:latin typeface="Arial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rgbClr val="595959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rgbClr val="595959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595959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rgbClr val="595959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rgbClr val="595959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31958" cy="858126"/>
          </a:xfrm>
        </p:spPr>
        <p:txBody>
          <a:bodyPr>
            <a:normAutofit/>
          </a:bodyPr>
          <a:lstStyle/>
          <a:p>
            <a:pPr algn="ctr"/>
            <a:r>
              <a:rPr lang="en-US" dirty="0" err="1" smtClean="0">
                <a:solidFill>
                  <a:srgbClr val="C00000"/>
                </a:solidFill>
                <a:latin typeface="Albertus MT" pitchFamily="18" charset="0"/>
              </a:rPr>
              <a:t>Naš</a:t>
            </a:r>
            <a:r>
              <a:rPr lang="en-US" dirty="0" smtClean="0">
                <a:solidFill>
                  <a:srgbClr val="C00000"/>
                </a:solidFill>
                <a:latin typeface="Albertus MT" pitchFamily="18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Albertus MT" pitchFamily="18" charset="0"/>
              </a:rPr>
              <a:t>K</a:t>
            </a:r>
            <a:r>
              <a:rPr lang="en-US" dirty="0" err="1" smtClean="0">
                <a:solidFill>
                  <a:srgbClr val="C00000"/>
                </a:solidFill>
                <a:latin typeface="Albertus MT" pitchFamily="18" charset="0"/>
              </a:rPr>
              <a:t>redo</a:t>
            </a:r>
            <a:endParaRPr lang="en-US" dirty="0">
              <a:solidFill>
                <a:srgbClr val="C00000"/>
              </a:solidFill>
              <a:latin typeface="Albertus MT" pitchFamily="18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57200" y="1132764"/>
            <a:ext cx="4038600" cy="4993399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buNone/>
            </a:pPr>
            <a:r>
              <a:rPr lang="sl-SI" sz="3400" cap="small" dirty="0"/>
              <a:t> </a:t>
            </a:r>
            <a:endParaRPr lang="en-US" sz="3400" cap="small" dirty="0"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 algn="ctr">
              <a:buNone/>
            </a:pPr>
            <a:r>
              <a:rPr lang="sl-SI" sz="3400" cap="small" dirty="0">
                <a:solidFill>
                  <a:schemeClr val="tx1"/>
                </a:solidFill>
              </a:rPr>
              <a:t>Menimo, da smo najprej odgovorni zdravnikom, sestram, in bolnikom,</a:t>
            </a:r>
            <a:endParaRPr lang="en-US" sz="3400" cap="small" dirty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 algn="ctr">
              <a:buNone/>
            </a:pPr>
            <a:r>
              <a:rPr lang="sl-SI" sz="3400" cap="small" dirty="0">
                <a:solidFill>
                  <a:schemeClr val="tx1"/>
                </a:solidFill>
              </a:rPr>
              <a:t>materam in očetom ter vsem drugim, ki uporabljajo naše izdelke in storitve.</a:t>
            </a:r>
            <a:endParaRPr lang="en-US" sz="3400" cap="small" dirty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 algn="ctr">
              <a:buNone/>
            </a:pPr>
            <a:r>
              <a:rPr lang="sl-SI" sz="3400" cap="small" dirty="0">
                <a:solidFill>
                  <a:schemeClr val="tx1"/>
                </a:solidFill>
              </a:rPr>
              <a:t>Ko poskušamo zadostiti njihovim potrebam, mora biti zelo kakovostno vse, kar naredimo.</a:t>
            </a:r>
            <a:endParaRPr lang="en-US" sz="3400" cap="small" dirty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 algn="ctr">
              <a:buNone/>
            </a:pPr>
            <a:r>
              <a:rPr lang="sl-SI" sz="3400" cap="small" dirty="0">
                <a:solidFill>
                  <a:schemeClr val="tx1"/>
                </a:solidFill>
              </a:rPr>
              <a:t>Nenehno si moramo prizadevati za zmanjševanje stroškov, </a:t>
            </a:r>
            <a:endParaRPr lang="en-US" sz="3400" cap="small" dirty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 algn="ctr">
              <a:buNone/>
            </a:pPr>
            <a:r>
              <a:rPr lang="sl-SI" sz="3400" cap="small" dirty="0">
                <a:solidFill>
                  <a:schemeClr val="tx1"/>
                </a:solidFill>
              </a:rPr>
              <a:t>da bi ohranili primerne cene.</a:t>
            </a:r>
            <a:endParaRPr lang="en-US" sz="3400" cap="small" dirty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 algn="ctr">
              <a:buNone/>
            </a:pPr>
            <a:r>
              <a:rPr lang="sl-SI" sz="3400" cap="small" dirty="0">
                <a:solidFill>
                  <a:schemeClr val="tx1"/>
                </a:solidFill>
              </a:rPr>
              <a:t>Naročila kupcev je potrebno izpolniti hitro in natančno.</a:t>
            </a:r>
            <a:endParaRPr lang="en-US" sz="3400" cap="small" dirty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 algn="ctr">
              <a:buNone/>
            </a:pPr>
            <a:r>
              <a:rPr lang="sl-SI" sz="3400" cap="small" dirty="0">
                <a:solidFill>
                  <a:schemeClr val="tx1"/>
                </a:solidFill>
              </a:rPr>
              <a:t>Naši dobavitelji in distributerji morajo imeti možnost,</a:t>
            </a:r>
            <a:endParaRPr lang="en-US" sz="3400" cap="small" dirty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 algn="ctr">
              <a:buNone/>
            </a:pPr>
            <a:r>
              <a:rPr lang="sl-SI" sz="3400" cap="small" dirty="0">
                <a:solidFill>
                  <a:schemeClr val="tx1"/>
                </a:solidFill>
              </a:rPr>
              <a:t>da ustvarijo pošten dobiček.</a:t>
            </a:r>
            <a:endParaRPr lang="en-US" sz="3400" cap="small" dirty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 algn="ctr">
              <a:buNone/>
            </a:pPr>
            <a:r>
              <a:rPr lang="sl-SI" sz="3400" cap="small" dirty="0">
                <a:solidFill>
                  <a:schemeClr val="tx1"/>
                </a:solidFill>
              </a:rPr>
              <a:t> </a:t>
            </a:r>
            <a:endParaRPr lang="en-US" sz="3400" cap="small" dirty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 algn="ctr">
              <a:buNone/>
            </a:pPr>
            <a:r>
              <a:rPr lang="sl-SI" sz="3400" cap="small" dirty="0">
                <a:solidFill>
                  <a:schemeClr val="tx1"/>
                </a:solidFill>
              </a:rPr>
              <a:t>Odgovorni smo našim zaposlenim,</a:t>
            </a:r>
            <a:endParaRPr lang="en-US" sz="3400" cap="small" dirty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 algn="ctr">
              <a:buNone/>
            </a:pPr>
            <a:r>
              <a:rPr lang="sl-SI" sz="3400" cap="small" dirty="0">
                <a:solidFill>
                  <a:schemeClr val="tx1"/>
                </a:solidFill>
              </a:rPr>
              <a:t>možem in ženam, ki ustvarjajo z nami </a:t>
            </a:r>
            <a:r>
              <a:rPr lang="sl-SI" sz="3400" cap="small" dirty="0" err="1">
                <a:solidFill>
                  <a:schemeClr val="tx1"/>
                </a:solidFill>
              </a:rPr>
              <a:t>širom</a:t>
            </a:r>
            <a:r>
              <a:rPr lang="sl-SI" sz="3400" cap="small" dirty="0">
                <a:solidFill>
                  <a:schemeClr val="tx1"/>
                </a:solidFill>
              </a:rPr>
              <a:t> sveta.</a:t>
            </a:r>
            <a:endParaRPr lang="en-US" sz="3400" cap="small" dirty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 algn="ctr">
              <a:buNone/>
            </a:pPr>
            <a:r>
              <a:rPr lang="sl-SI" sz="3400" cap="small" dirty="0">
                <a:solidFill>
                  <a:schemeClr val="tx1"/>
                </a:solidFill>
              </a:rPr>
              <a:t>Vsakega moramo upoštevati kot posameznika.</a:t>
            </a:r>
            <a:endParaRPr lang="en-US" sz="3400" cap="small" dirty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 algn="ctr">
              <a:buNone/>
            </a:pPr>
            <a:r>
              <a:rPr lang="sl-SI" sz="3400" cap="small" dirty="0">
                <a:solidFill>
                  <a:schemeClr val="tx1"/>
                </a:solidFill>
              </a:rPr>
              <a:t>Spoštovati moramo njihovo dostojanstvo in jim priznati odlike.</a:t>
            </a:r>
            <a:endParaRPr lang="en-US" sz="3400" cap="small" dirty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 algn="ctr">
              <a:buNone/>
            </a:pPr>
            <a:r>
              <a:rPr lang="sl-SI" sz="3400" cap="small" dirty="0">
                <a:solidFill>
                  <a:schemeClr val="tx1"/>
                </a:solidFill>
              </a:rPr>
              <a:t>Pri delu morajo imeti občutek varnosti.</a:t>
            </a:r>
            <a:endParaRPr lang="en-US" sz="3400" cap="small" dirty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 algn="ctr">
              <a:buNone/>
            </a:pPr>
            <a:r>
              <a:rPr lang="sl-SI" sz="3400" cap="small" dirty="0">
                <a:solidFill>
                  <a:schemeClr val="tx1"/>
                </a:solidFill>
              </a:rPr>
              <a:t>Plačilo mora biti pošteno in ustrezno,</a:t>
            </a:r>
            <a:endParaRPr lang="en-US" sz="3400" cap="small" dirty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 algn="ctr">
              <a:buNone/>
            </a:pPr>
            <a:r>
              <a:rPr lang="sl-SI" sz="3400" cap="small" dirty="0">
                <a:solidFill>
                  <a:schemeClr val="tx1"/>
                </a:solidFill>
              </a:rPr>
              <a:t>delovne razmere pa čiste, urejene in varne.</a:t>
            </a:r>
            <a:endParaRPr lang="en-US" sz="3400" cap="small" dirty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 algn="ctr">
              <a:buNone/>
            </a:pPr>
            <a:r>
              <a:rPr lang="sl-SI" sz="3400" cap="small" dirty="0">
                <a:solidFill>
                  <a:schemeClr val="tx1"/>
                </a:solidFill>
              </a:rPr>
              <a:t>Razmišljati moramo o načinih, kako pomagati našim zaposlenim izpolnjevati</a:t>
            </a:r>
            <a:endParaRPr lang="en-US" sz="3400" cap="small" dirty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 algn="ctr">
              <a:buNone/>
            </a:pPr>
            <a:r>
              <a:rPr lang="sl-SI" sz="3400" cap="small" dirty="0">
                <a:solidFill>
                  <a:schemeClr val="tx1"/>
                </a:solidFill>
              </a:rPr>
              <a:t>njihove družinske odgovornosti.</a:t>
            </a:r>
            <a:endParaRPr lang="en-US" sz="3400" cap="small" dirty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 algn="ctr">
              <a:buNone/>
            </a:pPr>
            <a:r>
              <a:rPr lang="sl-SI" sz="3400" cap="small" dirty="0">
                <a:solidFill>
                  <a:schemeClr val="tx1"/>
                </a:solidFill>
              </a:rPr>
              <a:t>Zaposleni se morajo čutiti svobodne pri dajanju predlogov in pritožb.</a:t>
            </a:r>
            <a:endParaRPr lang="en-US" sz="3400" cap="small" dirty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 algn="ctr">
              <a:buNone/>
            </a:pPr>
            <a:r>
              <a:rPr lang="sl-SI" sz="3400" cap="small" dirty="0">
                <a:solidFill>
                  <a:schemeClr val="tx1"/>
                </a:solidFill>
              </a:rPr>
              <a:t>Enako možnost za zaposlovanje, razvoj in napredovanje morajo imeti vsi, </a:t>
            </a:r>
            <a:endParaRPr lang="en-US" sz="3400" cap="small" dirty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 algn="ctr">
              <a:buNone/>
            </a:pPr>
            <a:r>
              <a:rPr lang="sl-SI" sz="3400" cap="small" dirty="0">
                <a:solidFill>
                  <a:schemeClr val="tx1"/>
                </a:solidFill>
              </a:rPr>
              <a:t>ki so ustrezno usposobljeni.</a:t>
            </a:r>
            <a:endParaRPr lang="en-US" sz="3400" cap="small" dirty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 algn="ctr">
              <a:buNone/>
            </a:pPr>
            <a:r>
              <a:rPr lang="sl-SI" sz="3400" cap="small" dirty="0">
                <a:solidFill>
                  <a:schemeClr val="tx1"/>
                </a:solidFill>
              </a:rPr>
              <a:t>Zagotavljati moramo sposobno </a:t>
            </a:r>
            <a:r>
              <a:rPr lang="sl-SI" sz="3400" cap="small" dirty="0" err="1" smtClean="0">
                <a:solidFill>
                  <a:schemeClr val="tx1"/>
                </a:solidFill>
              </a:rPr>
              <a:t>vodstv</a:t>
            </a:r>
            <a:r>
              <a:rPr lang="en-US" sz="3400" cap="small" dirty="0" smtClean="0">
                <a:solidFill>
                  <a:schemeClr val="tx1"/>
                </a:solidFill>
              </a:rPr>
              <a:t>o, </a:t>
            </a:r>
            <a:r>
              <a:rPr lang="en-US" sz="3400" cap="small" dirty="0" err="1" smtClean="0">
                <a:solidFill>
                  <a:schemeClr val="tx1"/>
                </a:solidFill>
              </a:rPr>
              <a:t>dejanja</a:t>
            </a:r>
            <a:r>
              <a:rPr lang="en-US" sz="3400" cap="small" dirty="0" smtClean="0">
                <a:solidFill>
                  <a:schemeClr val="tx1"/>
                </a:solidFill>
              </a:rPr>
              <a:t> </a:t>
            </a:r>
            <a:r>
              <a:rPr lang="en-US" sz="3400" cap="small" dirty="0" err="1" smtClean="0">
                <a:solidFill>
                  <a:schemeClr val="tx1"/>
                </a:solidFill>
              </a:rPr>
              <a:t>vodij</a:t>
            </a:r>
            <a:r>
              <a:rPr lang="en-US" sz="3400" cap="small" dirty="0" smtClean="0">
                <a:solidFill>
                  <a:schemeClr val="tx1"/>
                </a:solidFill>
              </a:rPr>
              <a:t> pa </a:t>
            </a:r>
            <a:r>
              <a:rPr lang="en-US" sz="3400" cap="small" dirty="0" err="1" smtClean="0">
                <a:solidFill>
                  <a:schemeClr val="tx1"/>
                </a:solidFill>
              </a:rPr>
              <a:t>morajo</a:t>
            </a:r>
            <a:r>
              <a:rPr lang="en-US" sz="3400" cap="small" dirty="0" smtClean="0">
                <a:solidFill>
                  <a:schemeClr val="tx1"/>
                </a:solidFill>
              </a:rPr>
              <a:t> </a:t>
            </a:r>
            <a:r>
              <a:rPr lang="en-US" sz="3400" cap="small" dirty="0" err="1" smtClean="0">
                <a:solidFill>
                  <a:schemeClr val="tx1"/>
                </a:solidFill>
              </a:rPr>
              <a:t>biti</a:t>
            </a:r>
            <a:r>
              <a:rPr lang="en-US" sz="3400" cap="small" dirty="0" smtClean="0">
                <a:solidFill>
                  <a:schemeClr val="tx1"/>
                </a:solidFill>
              </a:rPr>
              <a:t> </a:t>
            </a:r>
            <a:r>
              <a:rPr lang="en-US" sz="3400" cap="small" dirty="0" err="1" smtClean="0">
                <a:solidFill>
                  <a:schemeClr val="tx1"/>
                </a:solidFill>
              </a:rPr>
              <a:t>pravična</a:t>
            </a:r>
            <a:r>
              <a:rPr lang="en-US" sz="3400" cap="small" dirty="0" smtClean="0">
                <a:solidFill>
                  <a:schemeClr val="tx1"/>
                </a:solidFill>
              </a:rPr>
              <a:t> in </a:t>
            </a:r>
            <a:r>
              <a:rPr lang="en-US" sz="3400" cap="small" dirty="0" err="1" smtClean="0">
                <a:solidFill>
                  <a:schemeClr val="tx1"/>
                </a:solidFill>
              </a:rPr>
              <a:t>etična</a:t>
            </a:r>
            <a:endParaRPr lang="en-US" sz="3400" cap="small" dirty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 algn="ctr">
              <a:buNone/>
            </a:pPr>
            <a:endParaRPr lang="en-US" sz="3100" dirty="0">
              <a:solidFill>
                <a:schemeClr val="tx1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648200" y="1269242"/>
            <a:ext cx="4038600" cy="4856921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buNone/>
            </a:pPr>
            <a:r>
              <a:rPr lang="sl-SI" sz="3400" cap="small" dirty="0">
                <a:solidFill>
                  <a:schemeClr val="tx1"/>
                </a:solidFill>
              </a:rPr>
              <a:t>Odgovorni smo skupnostim, v katerih živimo in delamo,</a:t>
            </a:r>
            <a:endParaRPr lang="en-US" sz="3400" cap="small" dirty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 algn="ctr">
              <a:buNone/>
            </a:pPr>
            <a:r>
              <a:rPr lang="sl-SI" sz="3400" cap="small" dirty="0">
                <a:solidFill>
                  <a:schemeClr val="tx1"/>
                </a:solidFill>
              </a:rPr>
              <a:t>pa tudi svetovni skupnosti.</a:t>
            </a:r>
            <a:endParaRPr lang="en-US" sz="3400" cap="small" dirty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 algn="ctr">
              <a:buNone/>
            </a:pPr>
            <a:r>
              <a:rPr lang="sl-SI" sz="3400" cap="small" dirty="0">
                <a:solidFill>
                  <a:schemeClr val="tx1"/>
                </a:solidFill>
              </a:rPr>
              <a:t>Biti moramo dobri državljani-podpirati dobra dela in humanitarne dejavnosti,</a:t>
            </a:r>
            <a:endParaRPr lang="en-US" sz="3400" cap="small" dirty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 algn="ctr">
              <a:buNone/>
            </a:pPr>
            <a:r>
              <a:rPr lang="sl-SI" sz="3400" cap="small" dirty="0">
                <a:solidFill>
                  <a:schemeClr val="tx1"/>
                </a:solidFill>
              </a:rPr>
              <a:t>ter nositi svoj pošteni davčni delež.   </a:t>
            </a:r>
            <a:endParaRPr lang="en-US" sz="3400" cap="small" dirty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 algn="ctr">
              <a:buNone/>
            </a:pPr>
            <a:r>
              <a:rPr lang="sl-SI" sz="3400" cap="small" dirty="0">
                <a:solidFill>
                  <a:schemeClr val="tx1"/>
                </a:solidFill>
              </a:rPr>
              <a:t>Spodbujati moramo civilne izboljšave, nivo zdravja in izobraženosti.</a:t>
            </a:r>
            <a:endParaRPr lang="en-US" sz="3400" cap="small" dirty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 algn="ctr">
              <a:buNone/>
            </a:pPr>
            <a:r>
              <a:rPr lang="sl-SI" sz="3400" cap="small" dirty="0">
                <a:solidFill>
                  <a:schemeClr val="tx1"/>
                </a:solidFill>
              </a:rPr>
              <a:t>Skrbeti moramo za dobrine, ki so nam dane v uporabo,</a:t>
            </a:r>
            <a:endParaRPr lang="en-US" sz="3400" cap="small" dirty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 algn="ctr">
              <a:buNone/>
            </a:pPr>
            <a:r>
              <a:rPr lang="sl-SI" sz="3400" cap="small" dirty="0">
                <a:solidFill>
                  <a:schemeClr val="tx1"/>
                </a:solidFill>
              </a:rPr>
              <a:t>varovati okolje in naravna bogastva.</a:t>
            </a:r>
            <a:endParaRPr lang="en-US" sz="3400" cap="small" dirty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 algn="ctr">
              <a:buNone/>
            </a:pPr>
            <a:r>
              <a:rPr lang="sl-SI" sz="3400" cap="small" dirty="0">
                <a:solidFill>
                  <a:schemeClr val="tx1"/>
                </a:solidFill>
              </a:rPr>
              <a:t> </a:t>
            </a:r>
            <a:endParaRPr lang="en-US" sz="3400" cap="small" dirty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 algn="ctr">
              <a:buNone/>
            </a:pPr>
            <a:r>
              <a:rPr lang="sl-SI" sz="3400" cap="small" dirty="0">
                <a:solidFill>
                  <a:schemeClr val="tx1"/>
                </a:solidFill>
              </a:rPr>
              <a:t>Naša končna odgovornost pa je odgovornost do naših delničarjev.</a:t>
            </a:r>
            <a:endParaRPr lang="en-US" sz="3400" cap="small" dirty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 algn="ctr">
              <a:buNone/>
            </a:pPr>
            <a:r>
              <a:rPr lang="sl-SI" sz="3400" cap="small" dirty="0">
                <a:solidFill>
                  <a:schemeClr val="tx1"/>
                </a:solidFill>
              </a:rPr>
              <a:t>Poslovanje mora dajati zdrav dobiček.</a:t>
            </a:r>
            <a:endParaRPr lang="en-US" sz="3400" cap="small" dirty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 algn="ctr">
              <a:buNone/>
            </a:pPr>
            <a:r>
              <a:rPr lang="sl-SI" sz="3400" cap="small" dirty="0">
                <a:solidFill>
                  <a:schemeClr val="tx1"/>
                </a:solidFill>
              </a:rPr>
              <a:t>Preizkušati moramo nove zamisli.</a:t>
            </a:r>
            <a:endParaRPr lang="en-US" sz="3400" cap="small" dirty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 algn="ctr">
              <a:buNone/>
            </a:pPr>
            <a:r>
              <a:rPr lang="sl-SI" sz="3400" cap="small" dirty="0">
                <a:solidFill>
                  <a:schemeClr val="tx1"/>
                </a:solidFill>
              </a:rPr>
              <a:t>Potrebno je raziskovati, razvijati inovativne programe </a:t>
            </a:r>
            <a:endParaRPr lang="en-US" sz="3400" cap="small" dirty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 algn="ctr">
              <a:buNone/>
            </a:pPr>
            <a:r>
              <a:rPr lang="sl-SI" sz="3400" cap="small" dirty="0">
                <a:solidFill>
                  <a:schemeClr val="tx1"/>
                </a:solidFill>
              </a:rPr>
              <a:t>in se učiti na napakah.</a:t>
            </a:r>
            <a:endParaRPr lang="en-US" sz="3400" cap="small" dirty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 algn="ctr">
              <a:buNone/>
            </a:pPr>
            <a:r>
              <a:rPr lang="sl-SI" sz="3400" cap="small" dirty="0">
                <a:solidFill>
                  <a:schemeClr val="tx1"/>
                </a:solidFill>
              </a:rPr>
              <a:t>Zagotoviti je potrebno novo opremo, nove prostore</a:t>
            </a:r>
            <a:endParaRPr lang="en-US" sz="3400" cap="small" dirty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 algn="ctr">
              <a:buNone/>
            </a:pPr>
            <a:r>
              <a:rPr lang="sl-SI" sz="3400" cap="small" dirty="0">
                <a:solidFill>
                  <a:schemeClr val="tx1"/>
                </a:solidFill>
              </a:rPr>
              <a:t>in dajati na trg nove izdelke.</a:t>
            </a:r>
            <a:endParaRPr lang="en-US" sz="3400" cap="small" dirty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 algn="ctr">
              <a:buNone/>
            </a:pPr>
            <a:r>
              <a:rPr lang="sl-SI" sz="3400" cap="small" dirty="0">
                <a:solidFill>
                  <a:schemeClr val="tx1"/>
                </a:solidFill>
              </a:rPr>
              <a:t>Rezerve morajo biti zagotovljene za slabe čase.</a:t>
            </a:r>
            <a:endParaRPr lang="en-US" sz="3400" cap="small" dirty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 algn="ctr">
              <a:buNone/>
            </a:pPr>
            <a:r>
              <a:rPr lang="sl-SI" sz="3400" cap="small" dirty="0">
                <a:solidFill>
                  <a:schemeClr val="tx1"/>
                </a:solidFill>
              </a:rPr>
              <a:t>V kolikor sledimo tem načelom, </a:t>
            </a:r>
            <a:endParaRPr lang="en-US" sz="3400" cap="small" dirty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 algn="ctr">
              <a:buNone/>
            </a:pPr>
            <a:r>
              <a:rPr lang="sl-SI" sz="3400" cap="small" dirty="0">
                <a:solidFill>
                  <a:schemeClr val="tx1"/>
                </a:solidFill>
              </a:rPr>
              <a:t>delničarji ustvarijo zadovoljiv dobiček.  </a:t>
            </a:r>
            <a:endParaRPr lang="en-US" sz="3400" cap="small" dirty="0">
              <a:solidFill>
                <a:schemeClr val="tx1"/>
              </a:solidFill>
              <a:effectLst>
                <a:outerShdw blurRad="50800" dist="38100" algn="tr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>
              <a:buNone/>
            </a:pPr>
            <a:endParaRPr lang="en-US" sz="34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3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874FB-E45E-4849-8F37-FF61A2779F65}" type="slidenum">
              <a:rPr lang="fr-FR" smtClean="0"/>
              <a:pPr/>
              <a:t>1</a:t>
            </a:fld>
            <a:endParaRPr lang="fr-FR" dirty="0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769" y="5035975"/>
            <a:ext cx="2182046" cy="5459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3560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b="1" dirty="0" smtClean="0">
                <a:solidFill>
                  <a:srgbClr val="C00000"/>
                </a:solidFill>
              </a:rPr>
              <a:t>PROGRAM PROMOCIJE ZDRAVJA NA DELOVNEM MESTU:</a:t>
            </a:r>
            <a:endParaRPr lang="en-US" sz="1800" b="1" dirty="0">
              <a:solidFill>
                <a:srgbClr val="C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9C4E4A-24B1-A040-9638-6A18D713F4C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Department  /  Confidential – For Internal Use Only  /  Enter date in Footer dialogue box  / 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2"/>
          </p:nvPr>
        </p:nvSpPr>
        <p:spPr>
          <a:xfrm>
            <a:off x="451483" y="1705027"/>
            <a:ext cx="8226425" cy="4370832"/>
          </a:xfrm>
        </p:spPr>
        <p:txBody>
          <a:bodyPr/>
          <a:lstStyle/>
          <a:p>
            <a:pPr marL="0" indent="0">
              <a:buNone/>
            </a:pPr>
            <a:endParaRPr lang="en-US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b="1" u="sng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b="1" u="sng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hr-HR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endParaRPr lang="en-US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18" name="Rounded Rectangle 17"/>
          <p:cNvSpPr/>
          <p:nvPr/>
        </p:nvSpPr>
        <p:spPr>
          <a:xfrm>
            <a:off x="327546" y="2409138"/>
            <a:ext cx="1647559" cy="1326492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127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Calibri" panose="020F0502020204030204" pitchFamily="34" charset="0"/>
              </a:rPr>
              <a:t>HEALTH PROFILE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Calibri" panose="020F0502020204030204" pitchFamily="34" charset="0"/>
              </a:rPr>
              <a:t>CEPLJENJE PROTI GRIPI IN HEPATITISU B</a:t>
            </a:r>
            <a:endParaRPr lang="en-US" sz="12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cs typeface="Calibri" panose="020F0502020204030204" pitchFamily="34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 flipH="1">
            <a:off x="2253082" y="2409137"/>
            <a:ext cx="1623974" cy="1209448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127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Calibri" panose="020F0502020204030204" pitchFamily="34" charset="0"/>
              </a:rPr>
              <a:t>STROKOVNA PREVENTIVNA PREDAVANJA</a:t>
            </a:r>
            <a:endParaRPr lang="en-US" sz="12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cs typeface="Calibri" panose="020F0502020204030204" pitchFamily="34" charset="0"/>
            </a:endParaRPr>
          </a:p>
        </p:txBody>
      </p:sp>
      <p:sp>
        <p:nvSpPr>
          <p:cNvPr id="27" name="Curved Down Arrow 26"/>
          <p:cNvSpPr/>
          <p:nvPr/>
        </p:nvSpPr>
        <p:spPr>
          <a:xfrm>
            <a:off x="1199694" y="1463040"/>
            <a:ext cx="1616658" cy="780288"/>
          </a:xfrm>
          <a:prstGeom prst="curvedDownArrow">
            <a:avLst/>
          </a:prstGeom>
          <a:solidFill>
            <a:srgbClr val="D1E0D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2" name="Curved Down Arrow 31"/>
          <p:cNvSpPr/>
          <p:nvPr/>
        </p:nvSpPr>
        <p:spPr>
          <a:xfrm>
            <a:off x="3434487" y="1502055"/>
            <a:ext cx="1441094" cy="702257"/>
          </a:xfrm>
          <a:prstGeom prst="curvedDownArrow">
            <a:avLst/>
          </a:prstGeom>
          <a:solidFill>
            <a:srgbClr val="D1E0D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Curved Down Arrow 33"/>
          <p:cNvSpPr/>
          <p:nvPr/>
        </p:nvSpPr>
        <p:spPr>
          <a:xfrm>
            <a:off x="5661965" y="1560576"/>
            <a:ext cx="1316736" cy="585216"/>
          </a:xfrm>
          <a:prstGeom prst="curvedDownArrow">
            <a:avLst/>
          </a:prstGeom>
          <a:solidFill>
            <a:srgbClr val="D1E0D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urved Down Arrow 3"/>
          <p:cNvSpPr/>
          <p:nvPr/>
        </p:nvSpPr>
        <p:spPr>
          <a:xfrm>
            <a:off x="1375258" y="3735630"/>
            <a:ext cx="1536192" cy="633984"/>
          </a:xfrm>
          <a:prstGeom prst="curvedDownArrow">
            <a:avLst/>
          </a:prstGeom>
          <a:solidFill>
            <a:srgbClr val="D1E0D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urved Down Arrow 4"/>
          <p:cNvSpPr/>
          <p:nvPr/>
        </p:nvSpPr>
        <p:spPr>
          <a:xfrm>
            <a:off x="3503982" y="3735629"/>
            <a:ext cx="1455725" cy="633984"/>
          </a:xfrm>
          <a:prstGeom prst="curvedDownArrow">
            <a:avLst/>
          </a:prstGeom>
          <a:solidFill>
            <a:srgbClr val="D1E0D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Curved Down Arrow 5"/>
          <p:cNvSpPr/>
          <p:nvPr/>
        </p:nvSpPr>
        <p:spPr>
          <a:xfrm>
            <a:off x="5815585" y="3735629"/>
            <a:ext cx="1470355" cy="520192"/>
          </a:xfrm>
          <a:prstGeom prst="curvedDownArrow">
            <a:avLst/>
          </a:prstGeom>
          <a:solidFill>
            <a:srgbClr val="D1E0D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 flipH="1">
            <a:off x="4394577" y="2409138"/>
            <a:ext cx="1925755" cy="1209447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127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Calibri" panose="020F0502020204030204" pitchFamily="34" charset="0"/>
              </a:rPr>
              <a:t>MESEČNE TEME S PODROČJA ZDRAVJA (Live fo</a:t>
            </a:r>
            <a:r>
              <a:rPr lang="en-US" sz="1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Calibri" panose="020F0502020204030204" pitchFamily="34" charset="0"/>
              </a:rPr>
              <a:t>r life News)</a:t>
            </a:r>
            <a:endParaRPr lang="en-US" sz="12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cs typeface="Calibri" panose="020F0502020204030204" pitchFamily="34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US" sz="1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Calibri" panose="020F0502020204030204" pitchFamily="34" charset="0"/>
              </a:rPr>
              <a:t> </a:t>
            </a:r>
            <a:r>
              <a:rPr lang="en-US" sz="1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Calibri" panose="020F0502020204030204" pitchFamily="34" charset="0"/>
              </a:rPr>
              <a:t> DELAVNICE “ZDRAVJE ZA ŽIVLJENJE”</a:t>
            </a:r>
            <a:endParaRPr lang="en-US" sz="12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cs typeface="Calibri" panose="020F0502020204030204" pitchFamily="34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 flipH="1">
            <a:off x="6759458" y="2409139"/>
            <a:ext cx="1925755" cy="1209447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127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Calibri" panose="020F0502020204030204" pitchFamily="34" charset="0"/>
              </a:rPr>
              <a:t>PET LETNIH RAZGOVOROV Z NADREJENIM</a:t>
            </a:r>
          </a:p>
        </p:txBody>
      </p:sp>
      <p:sp>
        <p:nvSpPr>
          <p:cNvPr id="26" name="Rounded Rectangle 25"/>
          <p:cNvSpPr/>
          <p:nvPr/>
        </p:nvSpPr>
        <p:spPr>
          <a:xfrm flipH="1">
            <a:off x="173900" y="4574440"/>
            <a:ext cx="1789659" cy="1282596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127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Calibri" panose="020F0502020204030204" pitchFamily="34" charset="0"/>
              </a:rPr>
              <a:t>KREDO </a:t>
            </a:r>
            <a:r>
              <a:rPr lang="en-US" sz="1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Calibri" panose="020F0502020204030204" pitchFamily="34" charset="0"/>
              </a:rPr>
              <a:t>VPRAŠALNIK: </a:t>
            </a:r>
            <a:r>
              <a:rPr lang="en-US" sz="1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Calibri" panose="020F0502020204030204" pitchFamily="34" charset="0"/>
              </a:rPr>
              <a:t>Merjenje</a:t>
            </a:r>
            <a:r>
              <a:rPr lang="en-US" sz="1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Calibri" panose="020F0502020204030204" pitchFamily="34" charset="0"/>
              </a:rPr>
              <a:t> </a:t>
            </a:r>
            <a:r>
              <a:rPr lang="en-US" sz="1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Calibri" panose="020F0502020204030204" pitchFamily="34" charset="0"/>
              </a:rPr>
              <a:t>klime</a:t>
            </a:r>
            <a:r>
              <a:rPr lang="en-US" sz="1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Calibri" panose="020F0502020204030204" pitchFamily="34" charset="0"/>
              </a:rPr>
              <a:t>, </a:t>
            </a:r>
            <a:r>
              <a:rPr lang="en-US" sz="1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Calibri" panose="020F0502020204030204" pitchFamily="34" charset="0"/>
              </a:rPr>
              <a:t>povezovanje</a:t>
            </a:r>
            <a:r>
              <a:rPr lang="en-US" sz="1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Calibri" panose="020F0502020204030204" pitchFamily="34" charset="0"/>
              </a:rPr>
              <a:t>, </a:t>
            </a:r>
            <a:r>
              <a:rPr lang="en-US" sz="1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Calibri" panose="020F0502020204030204" pitchFamily="34" charset="0"/>
              </a:rPr>
              <a:t>razvoj</a:t>
            </a:r>
            <a:r>
              <a:rPr lang="en-US" sz="1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Calibri" panose="020F0502020204030204" pitchFamily="34" charset="0"/>
              </a:rPr>
              <a:t> </a:t>
            </a:r>
            <a:r>
              <a:rPr lang="en-US" sz="1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Calibri" panose="020F0502020204030204" pitchFamily="34" charset="0"/>
              </a:rPr>
              <a:t>talentov</a:t>
            </a:r>
            <a:r>
              <a:rPr lang="en-US" sz="1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Calibri" panose="020F0502020204030204" pitchFamily="34" charset="0"/>
              </a:rPr>
              <a:t>, </a:t>
            </a:r>
            <a:r>
              <a:rPr lang="en-US" sz="1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Calibri" panose="020F0502020204030204" pitchFamily="34" charset="0"/>
              </a:rPr>
              <a:t>komunikacija</a:t>
            </a:r>
            <a:r>
              <a:rPr lang="en-US" sz="1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Calibri" panose="020F0502020204030204" pitchFamily="34" charset="0"/>
              </a:rPr>
              <a:t>,</a:t>
            </a:r>
          </a:p>
          <a:p>
            <a:r>
              <a:rPr lang="en-US" sz="1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Calibri" panose="020F0502020204030204" pitchFamily="34" charset="0"/>
              </a:rPr>
              <a:t>inovativnost</a:t>
            </a:r>
            <a:r>
              <a:rPr lang="en-US" sz="1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Calibri" panose="020F0502020204030204" pitchFamily="34" charset="0"/>
              </a:rPr>
              <a:t> , </a:t>
            </a:r>
            <a:r>
              <a:rPr lang="en-US" sz="1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Calibri" panose="020F0502020204030204" pitchFamily="34" charset="0"/>
              </a:rPr>
              <a:t>sodelovanje</a:t>
            </a:r>
            <a:endParaRPr lang="en-US" sz="12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cs typeface="Calibri" panose="020F0502020204030204" pitchFamily="34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 flipH="1">
            <a:off x="2143352" y="4574440"/>
            <a:ext cx="1841791" cy="1282596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127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Calibri" panose="020F0502020204030204" pitchFamily="34" charset="0"/>
              </a:rPr>
              <a:t>PRIJAZNO DELOVNO </a:t>
            </a:r>
            <a:r>
              <a:rPr lang="en-US" sz="1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Calibri" panose="020F0502020204030204" pitchFamily="34" charset="0"/>
              </a:rPr>
              <a:t>OKOLJE</a:t>
            </a:r>
          </a:p>
          <a:p>
            <a:pPr algn="ctr"/>
            <a:r>
              <a:rPr lang="en-US" sz="1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Calibri" panose="020F0502020204030204" pitchFamily="34" charset="0"/>
              </a:rPr>
              <a:t>LETNO POSODABLJANJA OCENE TVEGANJA NA DELOVNIH MESTIH</a:t>
            </a:r>
            <a:endParaRPr lang="en-US" sz="12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cs typeface="Calibri" panose="020F0502020204030204" pitchFamily="34" charset="0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4292720" y="4574440"/>
            <a:ext cx="2027611" cy="1282596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127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Calibri" panose="020F0502020204030204" pitchFamily="34" charset="0"/>
              </a:rPr>
              <a:t>SAFE FLEET </a:t>
            </a:r>
          </a:p>
          <a:p>
            <a:pPr algn="ctr"/>
            <a:r>
              <a:rPr lang="en-US" sz="1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Calibri" panose="020F0502020204030204" pitchFamily="34" charset="0"/>
              </a:rPr>
              <a:t>WeCare.si</a:t>
            </a:r>
            <a:endParaRPr lang="en-US" sz="12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cs typeface="Calibri" panose="020F0502020204030204" pitchFamily="34" charset="0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6696503" y="4574441"/>
            <a:ext cx="2051664" cy="1282596"/>
          </a:xfrm>
          <a:prstGeom prst="round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1270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Calibri" panose="020F0502020204030204" pitchFamily="34" charset="0"/>
              </a:rPr>
              <a:t>DOBRODELNOST: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Calibri" panose="020F0502020204030204" pitchFamily="34" charset="0"/>
              </a:rPr>
              <a:t>Operacija</a:t>
            </a:r>
            <a:r>
              <a:rPr lang="en-US" sz="1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Calibri" panose="020F0502020204030204" pitchFamily="34" charset="0"/>
              </a:rPr>
              <a:t> </a:t>
            </a:r>
            <a:r>
              <a:rPr lang="en-US" sz="1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Calibri" panose="020F0502020204030204" pitchFamily="34" charset="0"/>
              </a:rPr>
              <a:t>nasmeha</a:t>
            </a:r>
            <a:endParaRPr lang="en-US" sz="12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cs typeface="Calibri" panose="020F050202020403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Calibri" panose="020F0502020204030204" pitchFamily="34" charset="0"/>
              </a:rPr>
              <a:t>Kredo</a:t>
            </a:r>
            <a:r>
              <a:rPr lang="en-US" sz="12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Calibri" panose="020F0502020204030204" pitchFamily="34" charset="0"/>
              </a:rPr>
              <a:t>  </a:t>
            </a:r>
            <a:r>
              <a:rPr lang="en-US" sz="1200" b="1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cs typeface="Calibri" panose="020F0502020204030204" pitchFamily="34" charset="0"/>
              </a:rPr>
              <a:t>skupina</a:t>
            </a:r>
            <a:endParaRPr lang="en-US" sz="1200" b="1" spc="50" dirty="0" smtClean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676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1" grpId="0" animBg="1"/>
      <p:bldP spid="23" grpId="0" animBg="1"/>
      <p:bldP spid="26" grpId="0" animBg="1"/>
      <p:bldP spid="30" grpId="0" animBg="1"/>
      <p:bldP spid="36" grpId="0" animBg="1"/>
      <p:bldP spid="3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9C4E4A-24B1-A040-9638-6A18D713F4CA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80" y="-1"/>
            <a:ext cx="5129714" cy="3613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C:\Users\pdusa\Pictures\OperationSmil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4269" y="3323024"/>
            <a:ext cx="6138723" cy="3268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5459104" y="204717"/>
            <a:ext cx="31389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DEAR COLLEAGUES,</a:t>
            </a:r>
          </a:p>
          <a:p>
            <a:r>
              <a:rPr lang="en-US" b="1" dirty="0"/>
              <a:t>INVITES YOU TO: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5218694" y="982640"/>
            <a:ext cx="385429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HOW TO ORDER YOUR SMOOTHIE: </a:t>
            </a:r>
            <a:r>
              <a:rPr lang="en-US" dirty="0"/>
              <a:t>send email to</a:t>
            </a:r>
          </a:p>
          <a:p>
            <a:r>
              <a:rPr lang="en-US" dirty="0"/>
              <a:t>pjazbic@its.jnj.com or call ext. 1800</a:t>
            </a:r>
          </a:p>
          <a:p>
            <a:r>
              <a:rPr lang="en-US" b="1" dirty="0"/>
              <a:t>WHEN: </a:t>
            </a:r>
            <a:r>
              <a:rPr lang="en-US" dirty="0"/>
              <a:t>Friday, April 3rd</a:t>
            </a:r>
          </a:p>
          <a:p>
            <a:r>
              <a:rPr lang="en-US" b="1" dirty="0"/>
              <a:t>TIME: </a:t>
            </a:r>
            <a:r>
              <a:rPr lang="en-US" dirty="0"/>
              <a:t>8-12am ( until out of stock )</a:t>
            </a:r>
          </a:p>
          <a:p>
            <a:r>
              <a:rPr lang="en-US" b="1" dirty="0"/>
              <a:t>DELIVERY: </a:t>
            </a:r>
            <a:r>
              <a:rPr lang="en-US" dirty="0"/>
              <a:t>“Door to Door” free of charge</a:t>
            </a:r>
          </a:p>
          <a:p>
            <a:r>
              <a:rPr lang="en-US" b="1" dirty="0"/>
              <a:t>COST: </a:t>
            </a:r>
            <a:r>
              <a:rPr lang="en-US" dirty="0"/>
              <a:t>4,99 EUR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465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Kriteriji</a:t>
            </a: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</a:t>
            </a: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 </a:t>
            </a:r>
            <a:r>
              <a:rPr lang="en-US" sz="24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pokazatelj</a:t>
            </a: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učinkovitosti</a:t>
            </a: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osveščanja</a:t>
            </a: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da je </a:t>
            </a:r>
            <a:r>
              <a:rPr lang="en-US" sz="24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potebno</a:t>
            </a: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paziti</a:t>
            </a: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svoje</a:t>
            </a: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zdravje</a:t>
            </a:r>
            <a:r>
              <a:rPr lang="en-US" sz="24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54536" y="1282891"/>
            <a:ext cx="4038600" cy="2729552"/>
          </a:xfrm>
        </p:spPr>
        <p:txBody>
          <a:bodyPr>
            <a:normAutofit/>
          </a:bodyPr>
          <a:lstStyle/>
          <a:p>
            <a:r>
              <a:rPr lang="en-US" sz="1800" dirty="0" err="1" smtClean="0">
                <a:solidFill>
                  <a:schemeClr val="tx1"/>
                </a:solidFill>
              </a:rPr>
              <a:t>Največji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dosežek</a:t>
            </a:r>
            <a:r>
              <a:rPr lang="en-US" sz="1800" dirty="0" smtClean="0">
                <a:solidFill>
                  <a:schemeClr val="tx1"/>
                </a:solidFill>
              </a:rPr>
              <a:t> se je </a:t>
            </a:r>
            <a:r>
              <a:rPr lang="en-US" sz="1800" dirty="0" err="1" smtClean="0">
                <a:solidFill>
                  <a:schemeClr val="tx1"/>
                </a:solidFill>
              </a:rPr>
              <a:t>pokazal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pri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zmanjšanju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bolniških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odsotnosti</a:t>
            </a:r>
            <a:r>
              <a:rPr lang="en-US" sz="1800" dirty="0" smtClean="0">
                <a:solidFill>
                  <a:schemeClr val="tx1"/>
                </a:solidFill>
              </a:rPr>
              <a:t>, </a:t>
            </a:r>
            <a:r>
              <a:rPr lang="en-US" sz="1800" dirty="0" err="1" smtClean="0">
                <a:solidFill>
                  <a:schemeClr val="tx1"/>
                </a:solidFill>
              </a:rPr>
              <a:t>ki</a:t>
            </a:r>
            <a:r>
              <a:rPr lang="en-US" sz="1800" dirty="0" smtClean="0">
                <a:solidFill>
                  <a:schemeClr val="tx1"/>
                </a:solidFill>
              </a:rPr>
              <a:t> so se v </a:t>
            </a:r>
            <a:r>
              <a:rPr lang="en-US" sz="1800" dirty="0" err="1" smtClean="0">
                <a:solidFill>
                  <a:schemeClr val="tx1"/>
                </a:solidFill>
              </a:rPr>
              <a:t>letu</a:t>
            </a:r>
            <a:r>
              <a:rPr lang="en-US" sz="1800" dirty="0" smtClean="0">
                <a:solidFill>
                  <a:schemeClr val="tx1"/>
                </a:solidFill>
              </a:rPr>
              <a:t> 2015 v </a:t>
            </a:r>
            <a:r>
              <a:rPr lang="en-US" sz="1800" dirty="0" err="1" smtClean="0">
                <a:solidFill>
                  <a:schemeClr val="tx1"/>
                </a:solidFill>
              </a:rPr>
              <a:t>primerjavi</a:t>
            </a:r>
            <a:r>
              <a:rPr lang="en-US" sz="1800" dirty="0" smtClean="0">
                <a:solidFill>
                  <a:schemeClr val="tx1"/>
                </a:solidFill>
              </a:rPr>
              <a:t> z </a:t>
            </a:r>
            <a:r>
              <a:rPr lang="en-US" sz="1800" dirty="0" err="1" smtClean="0">
                <a:solidFill>
                  <a:schemeClr val="tx1"/>
                </a:solidFill>
              </a:rPr>
              <a:t>letom</a:t>
            </a:r>
            <a:r>
              <a:rPr lang="en-US" sz="1800" dirty="0" smtClean="0">
                <a:solidFill>
                  <a:schemeClr val="tx1"/>
                </a:solidFill>
              </a:rPr>
              <a:t> 2014 </a:t>
            </a:r>
            <a:r>
              <a:rPr lang="en-US" sz="1800" dirty="0" err="1" smtClean="0">
                <a:solidFill>
                  <a:schemeClr val="tx1"/>
                </a:solidFill>
              </a:rPr>
              <a:t>znižale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za</a:t>
            </a:r>
            <a:r>
              <a:rPr lang="en-US" sz="1800" dirty="0" smtClean="0">
                <a:solidFill>
                  <a:schemeClr val="tx1"/>
                </a:solidFill>
              </a:rPr>
              <a:t> 51%</a:t>
            </a:r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US" sz="1800" dirty="0" err="1" smtClean="0">
                <a:solidFill>
                  <a:schemeClr val="tx1"/>
                </a:solidFill>
              </a:rPr>
              <a:t>Povečanje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števila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udeležencev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pri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organiziranih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zdravniških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kontrolah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( </a:t>
            </a:r>
            <a:r>
              <a:rPr lang="en-US" sz="1800" dirty="0" err="1" smtClean="0">
                <a:solidFill>
                  <a:schemeClr val="tx1"/>
                </a:solidFill>
              </a:rPr>
              <a:t>iz</a:t>
            </a:r>
            <a:r>
              <a:rPr lang="en-US" sz="1800" dirty="0" smtClean="0">
                <a:solidFill>
                  <a:schemeClr val="tx1"/>
                </a:solidFill>
              </a:rPr>
              <a:t> 80% v </a:t>
            </a:r>
            <a:r>
              <a:rPr lang="en-US" sz="1800" dirty="0" err="1" smtClean="0">
                <a:solidFill>
                  <a:schemeClr val="tx1"/>
                </a:solidFill>
              </a:rPr>
              <a:t>letu</a:t>
            </a:r>
            <a:r>
              <a:rPr lang="en-US" sz="1800" dirty="0" smtClean="0">
                <a:solidFill>
                  <a:schemeClr val="tx1"/>
                </a:solidFill>
              </a:rPr>
              <a:t> 2014 </a:t>
            </a:r>
            <a:r>
              <a:rPr lang="en-US" sz="1800" dirty="0" err="1" smtClean="0">
                <a:solidFill>
                  <a:schemeClr val="tx1"/>
                </a:solidFill>
              </a:rPr>
              <a:t>na</a:t>
            </a:r>
            <a:r>
              <a:rPr lang="en-US" sz="1800" smtClean="0">
                <a:solidFill>
                  <a:schemeClr val="tx1"/>
                </a:solidFill>
              </a:rPr>
              <a:t> 87,3% </a:t>
            </a:r>
            <a:r>
              <a:rPr lang="en-US" sz="1800" dirty="0" smtClean="0">
                <a:solidFill>
                  <a:schemeClr val="tx1"/>
                </a:solidFill>
              </a:rPr>
              <a:t>v </a:t>
            </a:r>
            <a:r>
              <a:rPr lang="en-US" sz="1800" dirty="0" err="1" smtClean="0">
                <a:solidFill>
                  <a:schemeClr val="tx1"/>
                </a:solidFill>
              </a:rPr>
              <a:t>letu</a:t>
            </a:r>
            <a:r>
              <a:rPr lang="en-US" sz="1800" dirty="0" smtClean="0">
                <a:solidFill>
                  <a:schemeClr val="tx1"/>
                </a:solidFill>
              </a:rPr>
              <a:t> 2015)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874FB-E45E-4849-8F37-FF61A2779F65}" type="slidenum">
              <a:rPr lang="fr-FR" smtClean="0"/>
              <a:pPr/>
              <a:t>4</a:t>
            </a:fld>
            <a:endParaRPr lang="fr-FR" dirty="0"/>
          </a:p>
        </p:txBody>
      </p:sp>
      <p:pic>
        <p:nvPicPr>
          <p:cNvPr id="2050" name="Picture 2" descr="C:\Users\pdusa\Desktop\Fotolia_5568237_X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3136" y="2702257"/>
            <a:ext cx="4323318" cy="2838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2723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AE839331068E44B6F7E0B433AE0DE8" ma:contentTypeVersion="0" ma:contentTypeDescription="Create a new document." ma:contentTypeScope="" ma:versionID="184258c3adf839aa04ee4ef71358742e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7D758567-8894-4F5D-99AB-F64E7CF9618F}">
  <ds:schemaRefs>
    <ds:schemaRef ds:uri="http://schemas.microsoft.com/office/2006/documentManagement/types"/>
    <ds:schemaRef ds:uri="http://purl.org/dc/dcmitype/"/>
    <ds:schemaRef ds:uri="http://purl.org/dc/terms/"/>
    <ds:schemaRef ds:uri="http://www.w3.org/XML/1998/namespace"/>
    <ds:schemaRef ds:uri="http://schemas.openxmlformats.org/package/2006/metadata/core-properties"/>
    <ds:schemaRef ds:uri="http://purl.org/dc/elements/1.1/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28A33265-EE7C-4046-B29E-B3FA4FB293D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F98FDC-F6AC-4ED6-8853-5A92172B00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6633</TotalTime>
  <Words>272</Words>
  <Application>Microsoft Office PowerPoint</Application>
  <PresentationFormat>On-screen Show (4:3)</PresentationFormat>
  <Paragraphs>88</Paragraphs>
  <Slides>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Thème Office</vt:lpstr>
      <vt:lpstr>Naš Kredo</vt:lpstr>
      <vt:lpstr>PROGRAM PROMOCIJE ZDRAVJA NA DELOVNEM MESTU:</vt:lpstr>
      <vt:lpstr>PowerPoint Presentation</vt:lpstr>
      <vt:lpstr>Kriteriji, ki so pokazatelj učinkovitosti osveščanja, da je potebno paziti na svoje zdravje:</vt:lpstr>
    </vt:vector>
  </TitlesOfParts>
  <Company>Co-Mana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Benjamin Charlier</dc:creator>
  <cp:lastModifiedBy>Dusa, Petra [MDDSI]</cp:lastModifiedBy>
  <cp:revision>344</cp:revision>
  <cp:lastPrinted>2015-09-15T16:14:15Z</cp:lastPrinted>
  <dcterms:created xsi:type="dcterms:W3CDTF">2012-06-11T11:36:33Z</dcterms:created>
  <dcterms:modified xsi:type="dcterms:W3CDTF">2016-10-17T13:14:01Z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0x01010079AE839331068E44B6F7E0B433AE0DE8</vt:lpwstr>
  </property>
</Properties>
</file>